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A09E6E-5A33-D84E-B7B0-108F5E336A76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</dgm:pt>
    <dgm:pt modelId="{7325FFDE-BEF9-414F-B585-F1CD2F0F6A9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Changes</a:t>
          </a:r>
          <a:endParaRPr lang="en-US" sz="1400" b="1" dirty="0">
            <a:solidFill>
              <a:schemeClr val="bg1"/>
            </a:solidFill>
          </a:endParaRPr>
        </a:p>
      </dgm:t>
    </dgm:pt>
    <dgm:pt modelId="{51827E74-F144-7F43-AC6C-455DBC423D59}" type="parTrans" cxnId="{01D29542-2C87-9B45-A482-7B580B97B0B9}">
      <dgm:prSet/>
      <dgm:spPr/>
      <dgm:t>
        <a:bodyPr/>
        <a:lstStyle/>
        <a:p>
          <a:endParaRPr lang="en-US"/>
        </a:p>
      </dgm:t>
    </dgm:pt>
    <dgm:pt modelId="{37029A1D-7C1C-B846-9433-BCC86DFCAD32}" type="sibTrans" cxnId="{01D29542-2C87-9B45-A482-7B580B97B0B9}">
      <dgm:prSet/>
      <dgm:spPr/>
      <dgm:t>
        <a:bodyPr/>
        <a:lstStyle/>
        <a:p>
          <a:endParaRPr lang="en-US"/>
        </a:p>
      </dgm:t>
    </dgm:pt>
    <dgm:pt modelId="{A6BCFC18-D95C-224B-A912-EBBE5A61165D}" type="pres">
      <dgm:prSet presAssocID="{FEA09E6E-5A33-D84E-B7B0-108F5E336A76}" presName="Name0" presStyleCnt="0">
        <dgm:presLayoutVars>
          <dgm:dir/>
          <dgm:animLvl val="lvl"/>
          <dgm:resizeHandles val="exact"/>
        </dgm:presLayoutVars>
      </dgm:prSet>
      <dgm:spPr/>
    </dgm:pt>
    <dgm:pt modelId="{7550E12F-9FCC-504D-8292-3F99AE6F7F18}" type="pres">
      <dgm:prSet presAssocID="{FEA09E6E-5A33-D84E-B7B0-108F5E336A76}" presName="dummy" presStyleCnt="0"/>
      <dgm:spPr/>
    </dgm:pt>
    <dgm:pt modelId="{19982AB3-C4B3-E84C-8511-E2BC42670D5B}" type="pres">
      <dgm:prSet presAssocID="{FEA09E6E-5A33-D84E-B7B0-108F5E336A76}" presName="linH" presStyleCnt="0"/>
      <dgm:spPr/>
    </dgm:pt>
    <dgm:pt modelId="{9B7A71F4-2680-1348-857F-610B60E8FD0D}" type="pres">
      <dgm:prSet presAssocID="{FEA09E6E-5A33-D84E-B7B0-108F5E336A76}" presName="padding1" presStyleCnt="0"/>
      <dgm:spPr/>
    </dgm:pt>
    <dgm:pt modelId="{77AA4229-8A61-0B44-9EB3-2F1E4CBC254A}" type="pres">
      <dgm:prSet presAssocID="{7325FFDE-BEF9-414F-B585-F1CD2F0F6A9D}" presName="linV" presStyleCnt="0"/>
      <dgm:spPr/>
    </dgm:pt>
    <dgm:pt modelId="{299B8AA1-BD98-1C41-9CB0-F4A1938CCFFC}" type="pres">
      <dgm:prSet presAssocID="{7325FFDE-BEF9-414F-B585-F1CD2F0F6A9D}" presName="spVertical1" presStyleCnt="0"/>
      <dgm:spPr/>
    </dgm:pt>
    <dgm:pt modelId="{54D73447-8BBB-8B44-A745-89F0EC03BD5A}" type="pres">
      <dgm:prSet presAssocID="{7325FFDE-BEF9-414F-B585-F1CD2F0F6A9D}" presName="parTx" presStyleLbl="revTx" presStyleIdx="0" presStyleCnt="1" custScaleX="1196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604F7-5E64-8D4F-84D0-2FB10617E68E}" type="pres">
      <dgm:prSet presAssocID="{7325FFDE-BEF9-414F-B585-F1CD2F0F6A9D}" presName="spVertical2" presStyleCnt="0"/>
      <dgm:spPr/>
    </dgm:pt>
    <dgm:pt modelId="{A7ADD84B-4EFA-134C-B227-63385000369C}" type="pres">
      <dgm:prSet presAssocID="{7325FFDE-BEF9-414F-B585-F1CD2F0F6A9D}" presName="spVertical3" presStyleCnt="0"/>
      <dgm:spPr/>
    </dgm:pt>
    <dgm:pt modelId="{F254E148-F1CB-5745-B0FC-41467DC74474}" type="pres">
      <dgm:prSet presAssocID="{FEA09E6E-5A33-D84E-B7B0-108F5E336A76}" presName="padding2" presStyleCnt="0"/>
      <dgm:spPr/>
    </dgm:pt>
    <dgm:pt modelId="{61C2B582-7743-9449-B295-7C00C0AA77FB}" type="pres">
      <dgm:prSet presAssocID="{FEA09E6E-5A33-D84E-B7B0-108F5E336A76}" presName="negArrow" presStyleCnt="0"/>
      <dgm:spPr/>
    </dgm:pt>
    <dgm:pt modelId="{80BEE0C6-B464-B247-8BFE-F9D4E0F226E1}" type="pres">
      <dgm:prSet presAssocID="{FEA09E6E-5A33-D84E-B7B0-108F5E336A76}" presName="backgroundArrow" presStyleLbl="node1" presStyleIdx="0" presStyleCnt="1"/>
      <dgm:spPr/>
    </dgm:pt>
  </dgm:ptLst>
  <dgm:cxnLst>
    <dgm:cxn modelId="{620D9333-DE15-5047-B5CF-670BE5B87A79}" type="presOf" srcId="{FEA09E6E-5A33-D84E-B7B0-108F5E336A76}" destId="{A6BCFC18-D95C-224B-A912-EBBE5A61165D}" srcOrd="0" destOrd="0" presId="urn:microsoft.com/office/officeart/2005/8/layout/hProcess3"/>
    <dgm:cxn modelId="{634A4889-8823-624C-8B6A-EDFA8656AA1D}" type="presOf" srcId="{7325FFDE-BEF9-414F-B585-F1CD2F0F6A9D}" destId="{54D73447-8BBB-8B44-A745-89F0EC03BD5A}" srcOrd="0" destOrd="0" presId="urn:microsoft.com/office/officeart/2005/8/layout/hProcess3"/>
    <dgm:cxn modelId="{01D29542-2C87-9B45-A482-7B580B97B0B9}" srcId="{FEA09E6E-5A33-D84E-B7B0-108F5E336A76}" destId="{7325FFDE-BEF9-414F-B585-F1CD2F0F6A9D}" srcOrd="0" destOrd="0" parTransId="{51827E74-F144-7F43-AC6C-455DBC423D59}" sibTransId="{37029A1D-7C1C-B846-9433-BCC86DFCAD32}"/>
    <dgm:cxn modelId="{04BA07EC-B7C5-B84C-95AF-2E6E5959620D}" type="presParOf" srcId="{A6BCFC18-D95C-224B-A912-EBBE5A61165D}" destId="{7550E12F-9FCC-504D-8292-3F99AE6F7F18}" srcOrd="0" destOrd="0" presId="urn:microsoft.com/office/officeart/2005/8/layout/hProcess3"/>
    <dgm:cxn modelId="{0B9C6F49-A8F2-5A4D-B926-6FFDC0D65B55}" type="presParOf" srcId="{A6BCFC18-D95C-224B-A912-EBBE5A61165D}" destId="{19982AB3-C4B3-E84C-8511-E2BC42670D5B}" srcOrd="1" destOrd="0" presId="urn:microsoft.com/office/officeart/2005/8/layout/hProcess3"/>
    <dgm:cxn modelId="{995AF00B-9156-424A-BEAD-DCC511AE1031}" type="presParOf" srcId="{19982AB3-C4B3-E84C-8511-E2BC42670D5B}" destId="{9B7A71F4-2680-1348-857F-610B60E8FD0D}" srcOrd="0" destOrd="0" presId="urn:microsoft.com/office/officeart/2005/8/layout/hProcess3"/>
    <dgm:cxn modelId="{F538590E-2F17-5243-9E1D-06A771D2B662}" type="presParOf" srcId="{19982AB3-C4B3-E84C-8511-E2BC42670D5B}" destId="{77AA4229-8A61-0B44-9EB3-2F1E4CBC254A}" srcOrd="1" destOrd="0" presId="urn:microsoft.com/office/officeart/2005/8/layout/hProcess3"/>
    <dgm:cxn modelId="{80F2E631-CEC8-4040-B745-A8F214FE8BFE}" type="presParOf" srcId="{77AA4229-8A61-0B44-9EB3-2F1E4CBC254A}" destId="{299B8AA1-BD98-1C41-9CB0-F4A1938CCFFC}" srcOrd="0" destOrd="0" presId="urn:microsoft.com/office/officeart/2005/8/layout/hProcess3"/>
    <dgm:cxn modelId="{C44C57DA-46B3-3D4D-A0B7-DF9ECA0EE0DA}" type="presParOf" srcId="{77AA4229-8A61-0B44-9EB3-2F1E4CBC254A}" destId="{54D73447-8BBB-8B44-A745-89F0EC03BD5A}" srcOrd="1" destOrd="0" presId="urn:microsoft.com/office/officeart/2005/8/layout/hProcess3"/>
    <dgm:cxn modelId="{3B4B159D-A69C-8F4D-B310-38B460282392}" type="presParOf" srcId="{77AA4229-8A61-0B44-9EB3-2F1E4CBC254A}" destId="{072604F7-5E64-8D4F-84D0-2FB10617E68E}" srcOrd="2" destOrd="0" presId="urn:microsoft.com/office/officeart/2005/8/layout/hProcess3"/>
    <dgm:cxn modelId="{102092DB-6C2F-4441-BBAD-C67DDCFB1FDF}" type="presParOf" srcId="{77AA4229-8A61-0B44-9EB3-2F1E4CBC254A}" destId="{A7ADD84B-4EFA-134C-B227-63385000369C}" srcOrd="3" destOrd="0" presId="urn:microsoft.com/office/officeart/2005/8/layout/hProcess3"/>
    <dgm:cxn modelId="{473DEBF4-2D1C-674E-B4DC-5F88DAEE12F0}" type="presParOf" srcId="{19982AB3-C4B3-E84C-8511-E2BC42670D5B}" destId="{F254E148-F1CB-5745-B0FC-41467DC74474}" srcOrd="2" destOrd="0" presId="urn:microsoft.com/office/officeart/2005/8/layout/hProcess3"/>
    <dgm:cxn modelId="{EA542ABB-DC41-304D-BE89-020F9B4FE12C}" type="presParOf" srcId="{19982AB3-C4B3-E84C-8511-E2BC42670D5B}" destId="{61C2B582-7743-9449-B295-7C00C0AA77FB}" srcOrd="3" destOrd="0" presId="urn:microsoft.com/office/officeart/2005/8/layout/hProcess3"/>
    <dgm:cxn modelId="{967BA3F9-C95C-5246-880F-432E97FED442}" type="presParOf" srcId="{19982AB3-C4B3-E84C-8511-E2BC42670D5B}" destId="{80BEE0C6-B464-B247-8BFE-F9D4E0F226E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EE0C6-B464-B247-8BFE-F9D4E0F226E1}">
      <dsp:nvSpPr>
        <dsp:cNvPr id="0" name=""/>
        <dsp:cNvSpPr/>
      </dsp:nvSpPr>
      <dsp:spPr>
        <a:xfrm>
          <a:off x="0" y="146591"/>
          <a:ext cx="1382701" cy="55308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D73447-8BBB-8B44-A745-89F0EC03BD5A}">
      <dsp:nvSpPr>
        <dsp:cNvPr id="0" name=""/>
        <dsp:cNvSpPr/>
      </dsp:nvSpPr>
      <dsp:spPr>
        <a:xfrm>
          <a:off x="111497" y="284861"/>
          <a:ext cx="1132932" cy="27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Changes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111497" y="284861"/>
        <a:ext cx="1132932" cy="276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1,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ubjectguides.library.american.edu/citation%23nlm" TargetMode="External"/><Relationship Id="rId4" Type="http://schemas.openxmlformats.org/officeDocument/2006/relationships/hyperlink" Target="http://subjectguides.library.american.edu/citation%23blue" TargetMode="External"/><Relationship Id="rId5" Type="http://schemas.openxmlformats.org/officeDocument/2006/relationships/hyperlink" Target="http://subjectguides.library.american.edu/citation%23alwd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subjectguides.library.american.edu/citation%23a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 Format Consistency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Melissa McCartney- Anthem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6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8"/>
            <a:ext cx="7623185" cy="35798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Clarity </a:t>
            </a:r>
            <a:r>
              <a:rPr lang="en-US" dirty="0"/>
              <a:t>	</a:t>
            </a:r>
            <a:r>
              <a:rPr lang="en-US" dirty="0" smtClean="0"/>
              <a:t>	The guidelines require the academic writing to be clear, 			organized, concise and consistent in tone.</a:t>
            </a:r>
          </a:p>
          <a:p>
            <a:endParaRPr lang="en-US" dirty="0" smtClean="0"/>
          </a:p>
          <a:p>
            <a:r>
              <a:rPr lang="en-US" dirty="0" smtClean="0"/>
              <a:t>Uniformity		APA formatting gives uniformity to the presentation: 	</a:t>
            </a:r>
          </a:p>
          <a:p>
            <a:r>
              <a:rPr lang="en-US" dirty="0"/>
              <a:t>	</a:t>
            </a:r>
            <a:r>
              <a:rPr lang="en-US" dirty="0" smtClean="0"/>
              <a:t>		Specifications for font, margins, headers, in-text citations, and 			references.</a:t>
            </a:r>
          </a:p>
          <a:p>
            <a:endParaRPr lang="en-US" dirty="0" smtClean="0"/>
          </a:p>
          <a:p>
            <a:r>
              <a:rPr lang="en-US" dirty="0" smtClean="0"/>
              <a:t>Credibility		The reader can easily verify information given in in-text citations</a:t>
            </a:r>
          </a:p>
          <a:p>
            <a:r>
              <a:rPr lang="en-US" dirty="0"/>
              <a:t>	</a:t>
            </a:r>
            <a:r>
              <a:rPr lang="en-US" dirty="0" smtClean="0"/>
              <a:t>		and references.</a:t>
            </a:r>
          </a:p>
          <a:p>
            <a:endParaRPr lang="en-US" dirty="0" smtClean="0"/>
          </a:p>
          <a:p>
            <a:r>
              <a:rPr lang="en-US" dirty="0" smtClean="0"/>
              <a:t>Plagiarism		APA give clear directions on the use of quotes and paraphrasing 		and forbids plagiarism.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2291" y="5439672"/>
            <a:ext cx="761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Emma, Linda . "What Is the Purpose of APA Formatting in College Writing?." &lt;</a:t>
            </a:r>
            <a:r>
              <a:rPr lang="en-US" dirty="0" err="1"/>
              <a:t>i</a:t>
            </a:r>
            <a:r>
              <a:rPr lang="en-US" dirty="0"/>
              <a:t>&gt;The Classroom&lt;/</a:t>
            </a:r>
            <a:r>
              <a:rPr lang="en-US" dirty="0" err="1"/>
              <a:t>i</a:t>
            </a:r>
            <a:r>
              <a:rPr lang="en-US" dirty="0"/>
              <a:t>&gt;.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 Dec. 2013. &amp;</a:t>
            </a:r>
            <a:r>
              <a:rPr lang="en-US" dirty="0" err="1"/>
              <a:t>lt;http</a:t>
            </a:r>
            <a:r>
              <a:rPr lang="en-US" dirty="0"/>
              <a:t>://</a:t>
            </a:r>
            <a:r>
              <a:rPr lang="en-US" dirty="0" err="1"/>
              <a:t>classroom.synonym.com</a:t>
            </a:r>
            <a:r>
              <a:rPr lang="en-US" dirty="0"/>
              <a:t>/purpose-apa-formatting-college-writing-1089.html&amp;gt;.</a:t>
            </a:r>
          </a:p>
        </p:txBody>
      </p:sp>
    </p:spTree>
    <p:extLst>
      <p:ext uri="{BB962C8B-B14F-4D97-AF65-F5344CB8AC3E}">
        <p14:creationId xmlns:p14="http://schemas.microsoft.com/office/powerpoint/2010/main" val="420437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more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Rates of plagiarism</a:t>
            </a:r>
          </a:p>
          <a:p>
            <a:pPr>
              <a:buFontTx/>
              <a:buChar char="•"/>
            </a:pPr>
            <a:r>
              <a:rPr lang="en-US" dirty="0" smtClean="0"/>
              <a:t>Inconsistency across instructor policy</a:t>
            </a:r>
          </a:p>
          <a:p>
            <a:pPr>
              <a:buFontTx/>
              <a:buChar char="•"/>
            </a:pPr>
            <a:r>
              <a:rPr lang="en-US" dirty="0" smtClean="0"/>
              <a:t>Needs to meet the skills required of a career college student</a:t>
            </a:r>
          </a:p>
          <a:p>
            <a:pPr marL="0" indent="0"/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Student feedback</a:t>
            </a:r>
          </a:p>
          <a:p>
            <a:pPr lvl="2">
              <a:buFontTx/>
              <a:buChar char="•"/>
            </a:pPr>
            <a:r>
              <a:rPr lang="en-US" dirty="0" smtClean="0"/>
              <a:t>10.28.11 term survey data:</a:t>
            </a:r>
          </a:p>
          <a:p>
            <a:pPr lvl="3">
              <a:buFontTx/>
              <a:buChar char="•"/>
            </a:pPr>
            <a:r>
              <a:rPr lang="en-US" dirty="0" smtClean="0"/>
              <a:t>“The final essay was not in APA format.”</a:t>
            </a:r>
          </a:p>
          <a:p>
            <a:pPr lvl="3">
              <a:buFontTx/>
              <a:buChar char="•"/>
            </a:pPr>
            <a:r>
              <a:rPr lang="en-US" dirty="0" smtClean="0"/>
              <a:t>“Resources have outdated APA information.”</a:t>
            </a:r>
          </a:p>
          <a:p>
            <a:pPr lvl="3">
              <a:buFontTx/>
              <a:buChar char="•"/>
            </a:pPr>
            <a:r>
              <a:rPr lang="en-US" dirty="0" smtClean="0"/>
              <a:t>“APA requirements are unclear.”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2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current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Policy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One inch margins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Double spaced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An APA paper includes cover page, body, and reference page.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Are you requiring an abstract?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What size of font and style do you prefer?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How many academic cities do you want to students to include? Academic cites must be approved by instructors (org, </a:t>
            </a:r>
            <a:r>
              <a:rPr lang="en-US" dirty="0" err="1">
                <a:latin typeface="Calibri"/>
                <a:ea typeface="Calibri"/>
                <a:cs typeface="Times New Roman"/>
              </a:rPr>
              <a:t>edu</a:t>
            </a:r>
            <a:r>
              <a:rPr lang="en-US" dirty="0">
                <a:latin typeface="Calibri"/>
                <a:ea typeface="Calibri"/>
                <a:cs typeface="Times New Roman"/>
              </a:rPr>
              <a:t>, or </a:t>
            </a:r>
            <a:r>
              <a:rPr lang="en-US" dirty="0" err="1">
                <a:latin typeface="Calibri"/>
                <a:ea typeface="Calibri"/>
                <a:cs typeface="Times New Roman"/>
              </a:rPr>
              <a:t>gov</a:t>
            </a:r>
            <a:r>
              <a:rPr lang="en-US" dirty="0">
                <a:latin typeface="Calibri"/>
                <a:ea typeface="Calibri"/>
                <a:cs typeface="Times New Roman"/>
              </a:rPr>
              <a:t>). For general education it is a minimum of three.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APA for Career College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 </a:t>
            </a: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One inch margins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Double spaced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An APA paper includes cover page, body, and reference page.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NO ABSTRACTS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Times New Roman or Arial, 12pt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Times New Roman"/>
              </a:rPr>
              <a:t>For </a:t>
            </a:r>
            <a:r>
              <a:rPr lang="en-US" dirty="0">
                <a:solidFill>
                  <a:srgbClr val="FF6600"/>
                </a:solidFill>
                <a:latin typeface="Calibri"/>
                <a:ea typeface="Calibri"/>
                <a:cs typeface="Times New Roman"/>
              </a:rPr>
              <a:t>general education </a:t>
            </a: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Times New Roman"/>
              </a:rPr>
              <a:t>the number of academic sources </a:t>
            </a:r>
            <a:r>
              <a:rPr lang="en-US" dirty="0">
                <a:solidFill>
                  <a:srgbClr val="FF6600"/>
                </a:solidFill>
                <a:latin typeface="Calibri"/>
                <a:ea typeface="Calibri"/>
                <a:cs typeface="Times New Roman"/>
              </a:rPr>
              <a:t>is a minimum of </a:t>
            </a: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Times New Roman"/>
              </a:rPr>
              <a:t>three (1 per body paragraph)</a:t>
            </a:r>
            <a:endParaRPr lang="en-US" dirty="0">
              <a:solidFill>
                <a:srgbClr val="FF6600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294582864"/>
              </p:ext>
            </p:extLst>
          </p:nvPr>
        </p:nvGraphicFramePr>
        <p:xfrm>
          <a:off x="3317315" y="1645920"/>
          <a:ext cx="1382701" cy="84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295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dishonesty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-from Anthem College 2013 catalogue</a:t>
            </a:r>
          </a:p>
        </p:txBody>
      </p:sp>
      <p:pic>
        <p:nvPicPr>
          <p:cNvPr id="8" name="Picture 7" descr="Untitled.tiff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47" y="1046202"/>
            <a:ext cx="4538782" cy="5150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031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107835"/>
            <a:ext cx="7520940" cy="992793"/>
          </a:xfrm>
        </p:spPr>
        <p:txBody>
          <a:bodyPr/>
          <a:lstStyle/>
          <a:p>
            <a:r>
              <a:rPr lang="en-US" dirty="0" smtClean="0"/>
              <a:t>Degree Programs</a:t>
            </a:r>
            <a:br>
              <a:rPr lang="en-US" dirty="0" smtClean="0"/>
            </a:br>
            <a:r>
              <a:rPr lang="en-US" dirty="0" smtClean="0"/>
              <a:t>and Suggested Style Guides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56196"/>
              </p:ext>
            </p:extLst>
          </p:nvPr>
        </p:nvGraphicFramePr>
        <p:xfrm>
          <a:off x="347428" y="1100628"/>
          <a:ext cx="8290400" cy="441589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2600"/>
                <a:gridCol w="2072600"/>
                <a:gridCol w="2072600"/>
                <a:gridCol w="2072600"/>
              </a:tblGrid>
              <a:tr h="3392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Degree Program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Style Guide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Degree Program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Style Guide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389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Accounting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APA, Chicago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Communication Sciences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406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Art History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APA, Chicago, MLA 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Computer Networking and Security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APA, Chicago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389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Biomedical Sciences  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ICMJE (Vancouver Style)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Criminal Justice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APA, Chicago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891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  <a:cs typeface="Times"/>
                        </a:rPr>
                        <a:t>Business Administration, Business Management, </a:t>
                      </a:r>
                      <a:endParaRPr lang="en-US" sz="1200" dirty="0">
                        <a:effectLst/>
                        <a:latin typeface="Times"/>
                        <a:ea typeface="ＭＳ 明朝"/>
                        <a:cs typeface="Time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Finance Human Resource Management International Business Administration Management Information Systems Marketing Risk Management and Insurance Strategic Management Tourism and Sport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APA, Chicago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Dental Assisting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APA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058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107835"/>
            <a:ext cx="7520940" cy="992793"/>
          </a:xfrm>
        </p:spPr>
        <p:txBody>
          <a:bodyPr/>
          <a:lstStyle/>
          <a:p>
            <a:r>
              <a:rPr lang="en-US" dirty="0" smtClean="0"/>
              <a:t>Degree Programs</a:t>
            </a:r>
            <a:br>
              <a:rPr lang="en-US" dirty="0" smtClean="0"/>
            </a:br>
            <a:r>
              <a:rPr lang="en-US" dirty="0" smtClean="0"/>
              <a:t>and Suggested Style Guides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85716"/>
              </p:ext>
            </p:extLst>
          </p:nvPr>
        </p:nvGraphicFramePr>
        <p:xfrm>
          <a:off x="347428" y="1100630"/>
          <a:ext cx="8290400" cy="370570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2600"/>
                <a:gridCol w="2072600"/>
                <a:gridCol w="2072600"/>
                <a:gridCol w="2072600"/>
              </a:tblGrid>
              <a:tr h="185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Degree Program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Style Guide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Degree Program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ＭＳ 明朝"/>
                        </a:rPr>
                        <a:t>Style Guide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3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Economics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APA, Chicago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Medical Assistant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395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English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Chicago, MLA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Medical Billing and Coding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2867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Geography and Urban Studies 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Medical Office Administration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466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History 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Chicago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Paralegal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4"/>
                        </a:rPr>
                        <a:t>Bluebook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5"/>
                        </a:rPr>
                        <a:t>ALWD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466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Health Information Management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  <a:latin typeface="Times"/>
                          <a:ea typeface="Times New Roman"/>
                        </a:rPr>
                        <a:t>, APA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Pharmacy Technology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 dirty="0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 dirty="0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466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Health Management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 dirty="0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 dirty="0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"/>
                          <a:ea typeface="Times New Roman"/>
                        </a:rPr>
                        <a:t>, APA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Political Science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明朝"/>
                        </a:rPr>
                        <a:t>PA, APSA (Chicago derivative), Chicago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1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Psychology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2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Kinesiology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APA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Public Health 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APA, Chicago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466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Media and Communication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ＭＳ 明朝"/>
                        </a:rPr>
                        <a:t>APA – social science Chicago – historical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effectLst/>
                          <a:latin typeface="Arial"/>
                          <a:ea typeface="ＭＳ 明朝"/>
                        </a:rPr>
                        <a:t>Veterinary Technology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use </a:t>
                      </a:r>
                      <a:r>
                        <a:rPr lang="en-US" sz="900" u="none" strike="noStrike" dirty="0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2"/>
                        </a:rPr>
                        <a:t>AMA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 or </a:t>
                      </a:r>
                      <a:r>
                        <a:rPr lang="en-US" sz="900" u="none" strike="noStrike" dirty="0">
                          <a:solidFill>
                            <a:srgbClr val="2954D1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hlinkClick r:id="rId3"/>
                        </a:rPr>
                        <a:t>NLM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ＭＳ 明朝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58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22275</TotalTime>
  <Words>315</Words>
  <Application>Microsoft Macintosh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APA Format Consistency</vt:lpstr>
      <vt:lpstr>Purpose of APA</vt:lpstr>
      <vt:lpstr>Why we need more consistency</vt:lpstr>
      <vt:lpstr>Changes to current policy</vt:lpstr>
      <vt:lpstr>Academic dishonesty</vt:lpstr>
      <vt:lpstr>Degree Programs and Suggested Style Guides</vt:lpstr>
      <vt:lpstr>Degree Programs and Suggested Style Guides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Format Consistency</dc:title>
  <dc:creator>Melissa  McCartney</dc:creator>
  <cp:lastModifiedBy>Melissa  McCartney</cp:lastModifiedBy>
  <cp:revision>12</cp:revision>
  <dcterms:created xsi:type="dcterms:W3CDTF">2013-12-01T17:53:00Z</dcterms:created>
  <dcterms:modified xsi:type="dcterms:W3CDTF">2013-12-17T05:08:27Z</dcterms:modified>
</cp:coreProperties>
</file>